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matic SC"/>
      <p:regular r:id="rId20"/>
      <p:bold r:id="rId21"/>
    </p:embeddedFont>
    <p:embeddedFont>
      <p:font typeface="Source Code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AmaticSC-bold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9c5f581e5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9c5f581e5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9c5f581e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9c5f581e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9c5f581e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9c5f581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8a09e7145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8a09e7145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83122bd0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83122bd0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83122bd0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83122bd0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8a09e7145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8a09e7145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83122bd0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83122bd0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8a09e7145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8a09e7145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8a09e7145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8a09e7145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09e7145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09e7145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83122bd0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83122bd0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9c5f581e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9c5f581e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arkdown.tw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s://www.facebook.com/groups/accomdemy" TargetMode="External"/><Relationship Id="rId5" Type="http://schemas.openxmlformats.org/officeDocument/2006/relationships/hyperlink" Target="http://line.me/ti/g/gf66oC-n-p" TargetMode="External"/><Relationship Id="rId6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hyperlink" Target="https://www.facebook.com/groups/accomdemy" TargetMode="External"/><Relationship Id="rId6" Type="http://schemas.openxmlformats.org/officeDocument/2006/relationships/hyperlink" Target="http://line.me/ti/g/gf66oC-n-p" TargetMode="External"/><Relationship Id="rId7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ndrewintw.github.io/introduction-to-version-control-with-gi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hackmd.io/Ulsi2gxpRnmyIiis_LZgT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readme.md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readme.m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454725" y="651025"/>
            <a:ext cx="655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陪你學 Github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6764450" y="3595250"/>
            <a:ext cx="2306700" cy="16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200">
                <a:solidFill>
                  <a:srgbClr val="FEEE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伴伴學</a:t>
            </a:r>
            <a:endParaRPr sz="4200">
              <a:solidFill>
                <a:srgbClr val="FEEE6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600">
                <a:solidFill>
                  <a:srgbClr val="FEEE69"/>
                </a:solidFill>
                <a:latin typeface="Impact"/>
                <a:ea typeface="Impact"/>
                <a:cs typeface="Impact"/>
                <a:sym typeface="Impact"/>
              </a:rPr>
              <a:t>Accomdemy</a:t>
            </a:r>
            <a:r>
              <a:rPr lang="zh-TW" sz="38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7150" y="358500"/>
            <a:ext cx="84669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Heiti TC"/>
                <a:ea typeface="Heiti TC"/>
                <a:cs typeface="Heiti TC"/>
                <a:sym typeface="Heiti TC"/>
              </a:rPr>
              <a:t> 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3：刪除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381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添加刪除事項與原因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STEP 4：修改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381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添加修改事項與原因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7150" y="358500"/>
            <a:ext cx="84669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Heiti TC"/>
                <a:ea typeface="Heiti TC"/>
                <a:cs typeface="Heiti TC"/>
                <a:sym typeface="Heiti TC"/>
              </a:rPr>
              <a:t> 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未來教學項目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381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github desktop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程式碼發問的格式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未來規劃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推廣github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2802750" y="1875450"/>
            <a:ext cx="3538500" cy="1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Markdown 語法說明</a:t>
            </a:r>
            <a:endParaRPr sz="5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799" y="3262300"/>
            <a:ext cx="1730550" cy="17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1279963" y="24488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FB Group</a:t>
            </a:r>
            <a:endParaRPr sz="3600" u="sng">
              <a:solidFill>
                <a:schemeClr val="accent4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4741400" y="2448796"/>
            <a:ext cx="324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 Group</a:t>
            </a:r>
            <a:endParaRPr sz="3600" u="sng">
              <a:solidFill>
                <a:schemeClr val="accent4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9572" y="3262293"/>
            <a:ext cx="1730556" cy="1730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649500" y="446800"/>
            <a:ext cx="7845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2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如果你需要</a:t>
            </a:r>
            <a:endParaRPr b="1" sz="52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2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課後的陪伴</a:t>
            </a:r>
            <a:endParaRPr b="1" sz="52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490250" y="526350"/>
            <a:ext cx="7583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下一個陪學引導者</a:t>
            </a:r>
            <a:br>
              <a:rPr lang="zh-TW"/>
            </a:br>
            <a:r>
              <a:rPr lang="zh-TW"/>
              <a:t>(以下開放推坑)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825" y="1814925"/>
            <a:ext cx="5698352" cy="2974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0" y="332525"/>
            <a:ext cx="91440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2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Accomdemy</a:t>
            </a:r>
            <a:endParaRPr b="1" sz="52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Accompany+Academy</a:t>
            </a:r>
            <a:endParaRPr sz="26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900">
              <a:solidFill>
                <a:schemeClr val="accent4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75" y="202100"/>
            <a:ext cx="435332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899" y="965900"/>
            <a:ext cx="1730550" cy="17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509063" y="1524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FB Group</a:t>
            </a:r>
            <a:endParaRPr sz="3600" u="sng">
              <a:solidFill>
                <a:schemeClr val="accent4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385625" y="2651071"/>
            <a:ext cx="324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 u="sng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 Group</a:t>
            </a:r>
            <a:endParaRPr sz="3600" u="sng">
              <a:solidFill>
                <a:schemeClr val="accent4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3797" y="3310243"/>
            <a:ext cx="1730556" cy="173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29450" y="623450"/>
            <a:ext cx="7688400" cy="3907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參加完後...... </a:t>
            </a:r>
            <a:endParaRPr>
              <a:solidFill>
                <a:schemeClr val="lt1"/>
              </a:solidFill>
            </a:endParaRPr>
          </a:p>
          <a:p>
            <a:pPr indent="-3771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自己當老師去教更多人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寫一篇參加後的心得分享在社團或個人臉書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11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402" y="1315572"/>
            <a:ext cx="1503250" cy="150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00" y="438150"/>
            <a:ext cx="1503249" cy="15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11174" l="19026" r="30915" t="11065"/>
          <a:stretch/>
        </p:blipFill>
        <p:spPr>
          <a:xfrm>
            <a:off x="665025" y="2375475"/>
            <a:ext cx="1503250" cy="1547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0" y="60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祖師爺Andrew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-83350" y="3980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學習護法Simon</a:t>
            </a:r>
            <a:endParaRPr b="1" sz="1800">
              <a:solidFill>
                <a:schemeClr val="accent4"/>
              </a:solidFill>
            </a:endParaRPr>
          </a:p>
        </p:txBody>
      </p:sp>
      <p:grpSp>
        <p:nvGrpSpPr>
          <p:cNvPr id="87" name="Google Shape;87;p17"/>
          <p:cNvGrpSpPr/>
          <p:nvPr/>
        </p:nvGrpSpPr>
        <p:grpSpPr>
          <a:xfrm>
            <a:off x="2147454" y="1236485"/>
            <a:ext cx="1101952" cy="1859839"/>
            <a:chOff x="2147449" y="1416125"/>
            <a:chExt cx="1101952" cy="2137500"/>
          </a:xfrm>
        </p:grpSpPr>
        <p:cxnSp>
          <p:nvCxnSpPr>
            <p:cNvPr id="88" name="Google Shape;88;p17"/>
            <p:cNvCxnSpPr/>
            <p:nvPr/>
          </p:nvCxnSpPr>
          <p:spPr>
            <a:xfrm>
              <a:off x="2147449" y="141612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17"/>
            <p:cNvCxnSpPr/>
            <p:nvPr/>
          </p:nvCxnSpPr>
          <p:spPr>
            <a:xfrm>
              <a:off x="2441750" y="1416125"/>
              <a:ext cx="10500" cy="21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17"/>
            <p:cNvCxnSpPr/>
            <p:nvPr/>
          </p:nvCxnSpPr>
          <p:spPr>
            <a:xfrm>
              <a:off x="2147449" y="355197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17"/>
            <p:cNvCxnSpPr/>
            <p:nvPr/>
          </p:nvCxnSpPr>
          <p:spPr>
            <a:xfrm>
              <a:off x="2441802" y="2448210"/>
              <a:ext cx="80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" name="Google Shape;92;p17"/>
          <p:cNvSpPr txBox="1"/>
          <p:nvPr/>
        </p:nvSpPr>
        <p:spPr>
          <a:xfrm>
            <a:off x="2441750" y="728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大弟子Honki</a:t>
            </a:r>
            <a:endParaRPr b="1" sz="1800">
              <a:solidFill>
                <a:schemeClr val="accent4"/>
              </a:solidFill>
            </a:endParaRPr>
          </a:p>
        </p:txBody>
      </p:sp>
      <p:cxnSp>
        <p:nvCxnSpPr>
          <p:cNvPr id="93" name="Google Shape;93;p17"/>
          <p:cNvCxnSpPr/>
          <p:nvPr/>
        </p:nvCxnSpPr>
        <p:spPr>
          <a:xfrm>
            <a:off x="4752649" y="2168300"/>
            <a:ext cx="2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/>
          <p:cNvCxnSpPr/>
          <p:nvPr/>
        </p:nvCxnSpPr>
        <p:spPr>
          <a:xfrm>
            <a:off x="5047075" y="2163100"/>
            <a:ext cx="10500" cy="19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/>
          <p:cNvCxnSpPr/>
          <p:nvPr/>
        </p:nvCxnSpPr>
        <p:spPr>
          <a:xfrm>
            <a:off x="4752649" y="4073300"/>
            <a:ext cx="2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5047002" y="3045735"/>
            <a:ext cx="80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7"/>
          <p:cNvSpPr txBox="1"/>
          <p:nvPr/>
        </p:nvSpPr>
        <p:spPr>
          <a:xfrm>
            <a:off x="3361713" y="3689425"/>
            <a:ext cx="15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學習護法Simon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054413" y="1798663"/>
            <a:ext cx="19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4"/>
                </a:solidFill>
              </a:rPr>
              <a:t>Rudy 陳弘郡</a:t>
            </a:r>
            <a:endParaRPr b="1" sz="2000">
              <a:solidFill>
                <a:schemeClr val="accent4"/>
              </a:solidFill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6564304" y="2992586"/>
            <a:ext cx="1101952" cy="1789538"/>
            <a:chOff x="2147449" y="1646950"/>
            <a:chExt cx="1101952" cy="1911900"/>
          </a:xfrm>
        </p:grpSpPr>
        <p:cxnSp>
          <p:nvCxnSpPr>
            <p:cNvPr id="100" name="Google Shape;100;p17"/>
            <p:cNvCxnSpPr/>
            <p:nvPr/>
          </p:nvCxnSpPr>
          <p:spPr>
            <a:xfrm>
              <a:off x="2147449" y="164697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7"/>
            <p:cNvCxnSpPr/>
            <p:nvPr/>
          </p:nvCxnSpPr>
          <p:spPr>
            <a:xfrm>
              <a:off x="2438400" y="1646950"/>
              <a:ext cx="10500" cy="191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7"/>
            <p:cNvCxnSpPr/>
            <p:nvPr/>
          </p:nvCxnSpPr>
          <p:spPr>
            <a:xfrm>
              <a:off x="2147449" y="3551975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7"/>
            <p:cNvCxnSpPr/>
            <p:nvPr/>
          </p:nvCxnSpPr>
          <p:spPr>
            <a:xfrm>
              <a:off x="2441802" y="2524410"/>
              <a:ext cx="80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" name="Google Shape;104;p17"/>
          <p:cNvSpPr txBox="1"/>
          <p:nvPr/>
        </p:nvSpPr>
        <p:spPr>
          <a:xfrm>
            <a:off x="5155888" y="4247075"/>
            <a:ext cx="15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學習護法</a:t>
            </a:r>
            <a:b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Honki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7675425" y="3318175"/>
            <a:ext cx="807600" cy="1108200"/>
          </a:xfrm>
          <a:prstGeom prst="rect">
            <a:avLst/>
          </a:prstGeom>
          <a:solidFill>
            <a:srgbClr val="FEEE6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b="1" sz="60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2000" y="2301800"/>
            <a:ext cx="1349125" cy="13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7107063" y="2730050"/>
            <a:ext cx="19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4"/>
                </a:solidFill>
              </a:rPr>
              <a:t>未知</a:t>
            </a:r>
            <a:endParaRPr b="1" sz="2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729450" y="623450"/>
            <a:ext cx="7688400" cy="3907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300">
                <a:solidFill>
                  <a:schemeClr val="lt1"/>
                </a:solidFill>
              </a:rPr>
              <a:t>關於為什麼要學？</a:t>
            </a:r>
            <a:endParaRPr sz="5300">
              <a:solidFill>
                <a:schemeClr val="lt1"/>
              </a:solidFill>
            </a:endParaRPr>
          </a:p>
          <a:p>
            <a:pPr indent="-3800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理由</a:t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0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zh-TW" sz="2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&amp; GitHub 前導知識</a:t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5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https://andrewintw.github.io/introduction-to-version-control-with-git/</a:t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729450" y="623450"/>
            <a:ext cx="7688400" cy="3907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chemeClr val="lt1"/>
                </a:solidFill>
              </a:rPr>
              <a:t>建立社群交流共識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關於問於 Arduino 程式碼問題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如何有效發問的格式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2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https://hackmd.io/Ulsi2gxpRnmyIiis_LZgTw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lt1"/>
              </a:solidFill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58525" y="358525"/>
            <a:ext cx="83841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1：建立 repo</a:t>
            </a:r>
            <a:endParaRPr b="0" sz="1700">
              <a:solidFill>
                <a:schemeClr val="lt1"/>
              </a:solidFill>
              <a:highlight>
                <a:srgbClr val="77777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註冊帳號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建立一個檔案庫 (repo)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勾選是否建立 </a:t>
            </a:r>
            <a:r>
              <a:rPr b="0" lang="zh-TW" sz="17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README.md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7150" y="358500"/>
            <a:ext cx="8466900" cy="439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Heiti TC"/>
                <a:ea typeface="Heiti TC"/>
                <a:cs typeface="Heiti TC"/>
                <a:sym typeface="Heiti TC"/>
              </a:rPr>
              <a:t>  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2：新增資料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新增文字檔、程式碼等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增加詳細描述項目(圖片、連結)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新增 .svg 檔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建立並撰寫 </a:t>
            </a:r>
            <a:r>
              <a:rPr b="0" lang="zh-TW" sz="1700">
                <a:solidFill>
                  <a:schemeClr val="accent5"/>
                </a:solidFill>
                <a:highlight>
                  <a:schemeClr val="accent6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README.md</a:t>
            </a:r>
            <a:endParaRPr b="0" sz="1700">
              <a:solidFill>
                <a:schemeClr val="accent5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有效的描述架構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功能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韌體、硬體描述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license 授權模式</a:t>
            </a:r>
            <a:endParaRPr b="0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